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75" r:id="rId2"/>
    <p:sldId id="277" r:id="rId3"/>
    <p:sldId id="276" r:id="rId4"/>
    <p:sldId id="266" r:id="rId5"/>
    <p:sldId id="278" r:id="rId6"/>
    <p:sldId id="267" r:id="rId7"/>
    <p:sldId id="279" r:id="rId8"/>
    <p:sldId id="272" r:id="rId9"/>
    <p:sldId id="27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67C704-FEDB-41B8-8B12-B1359D3FC20B}" type="datetimeFigureOut">
              <a:rPr lang="en-US" smtClean="0"/>
              <a:pPr/>
              <a:t>5/30/2016</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BCB4BD-2F30-41E7-A5A8-E1B01FBAF8A8}"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buFont typeface="Wingdings" charset="0"/>
              <a:buNone/>
              <a:defRPr/>
            </a:pPr>
            <a:endParaRPr lang="en-US">
              <a:effectLst>
                <a:outerShdw blurRad="38100" dist="38100" dir="2700000" algn="tl">
                  <a:srgbClr val="000000">
                    <a:alpha val="43137"/>
                  </a:srgbClr>
                </a:outerShdw>
              </a:effectLst>
              <a:latin typeface="Arial" charset="0"/>
              <a:ea typeface="ＭＳ Ｐゴシック" charset="0"/>
            </a:endParaRPr>
          </a:p>
        </p:txBody>
      </p:sp>
      <p:sp>
        <p:nvSpPr>
          <p:cNvPr id="33795"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9050" tIns="0" rIns="19050" bIns="0" anchor="b"/>
          <a:lstStyle/>
          <a:p>
            <a:pPr algn="r" eaLnBrk="0" hangingPunct="0">
              <a:spcBef>
                <a:spcPct val="0"/>
              </a:spcBef>
              <a:buClrTx/>
              <a:buSzTx/>
              <a:buFontTx/>
              <a:buNone/>
              <a:defRPr/>
            </a:pPr>
            <a:r>
              <a:rPr lang="en-US" sz="1000" b="0">
                <a:solidFill>
                  <a:schemeClr val="tx1"/>
                </a:solidFill>
                <a:latin typeface="Times New Roman" charset="0"/>
                <a:ea typeface="ＭＳ Ｐゴシック" charset="0"/>
              </a:rPr>
              <a:t>2</a:t>
            </a:r>
          </a:p>
        </p:txBody>
      </p:sp>
      <p:sp>
        <p:nvSpPr>
          <p:cNvPr id="33796"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buFont typeface="Wingdings" charset="0"/>
              <a:buNone/>
              <a:defRPr/>
            </a:pPr>
            <a:endParaRPr lang="en-US">
              <a:effectLst>
                <a:outerShdw blurRad="38100" dist="38100" dir="2700000" algn="tl">
                  <a:srgbClr val="000000">
                    <a:alpha val="43137"/>
                  </a:srgbClr>
                </a:outerShdw>
              </a:effectLst>
              <a:latin typeface="Arial" charset="0"/>
              <a:ea typeface="ＭＳ Ｐゴシック" charset="0"/>
            </a:endParaRPr>
          </a:p>
        </p:txBody>
      </p:sp>
      <p:sp>
        <p:nvSpPr>
          <p:cNvPr id="33797"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buFont typeface="Wingdings" charset="0"/>
              <a:buNone/>
              <a:defRPr/>
            </a:pPr>
            <a:endParaRPr lang="en-US">
              <a:effectLst>
                <a:outerShdw blurRad="38100" dist="38100" dir="2700000" algn="tl">
                  <a:srgbClr val="000000">
                    <a:alpha val="43137"/>
                  </a:srgbClr>
                </a:outerShdw>
              </a:effectLst>
              <a:latin typeface="Arial" charset="0"/>
              <a:ea typeface="ＭＳ Ｐゴシック" charset="0"/>
            </a:endParaRPr>
          </a:p>
        </p:txBody>
      </p:sp>
      <p:sp>
        <p:nvSpPr>
          <p:cNvPr id="33798" name="Rectangle 6"/>
          <p:cNvSpPr>
            <a:spLocks noGrp="1" noRot="1" noChangeAspect="1" noChangeArrowheads="1" noTextEdit="1"/>
          </p:cNvSpPr>
          <p:nvPr>
            <p:ph type="sldImg"/>
          </p:nvPr>
        </p:nvSpPr>
        <p:spPr>
          <a:xfrm>
            <a:off x="1150938" y="692150"/>
            <a:ext cx="4556125" cy="3416300"/>
          </a:xfrm>
          <a:ln cap="flat"/>
          <a:extLst>
            <a:ext uri="{FAA26D3D-D897-4be2-8F04-BA451C77F1D7}">
              <ma14:placeholderFlag xmlns="" xmlns:ma14="http://schemas.microsoft.com/office/mac/drawingml/2011/main" val="1"/>
            </a:ext>
          </a:extLst>
        </p:spPr>
      </p:sp>
      <p:sp>
        <p:nvSpPr>
          <p:cNvPr id="33799" name="Rectangle 7"/>
          <p:cNvSpPr>
            <a:spLocks noGrp="1" noChangeArrowheads="1"/>
          </p:cNvSpPr>
          <p:nvPr>
            <p:ph type="body" idx="1"/>
          </p:nvPr>
        </p:nvSpPr>
        <p:spPr>
          <a:ln/>
        </p:spPr>
        <p:txBody>
          <a:bodyPr/>
          <a:lstStyle/>
          <a:p>
            <a:pPr>
              <a:defRPr/>
            </a:pPr>
            <a:r>
              <a:rPr lang="en-US" smtClean="0">
                <a:cs typeface="+mn-cs"/>
              </a:rPr>
              <a:t>Physical Activity impacts health, wellness and fitness. </a:t>
            </a:r>
          </a:p>
          <a:p>
            <a:pPr>
              <a:defRPr/>
            </a:pPr>
            <a:endParaRPr lang="en-US" smtClean="0">
              <a:cs typeface="+mn-cs"/>
            </a:endParaRPr>
          </a:p>
          <a:p>
            <a:pPr>
              <a:defRPr/>
            </a:pPr>
            <a:r>
              <a:rPr lang="en-US" smtClean="0">
                <a:cs typeface="+mn-cs"/>
              </a:rPr>
              <a:t>The rest of the presentation  will cover specific information about fitness.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IN"/>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4A60191A-8085-4A8B-9CB3-A18C80E15825}"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IN"/>
          </a:p>
        </p:txBody>
      </p:sp>
      <p:sp>
        <p:nvSpPr>
          <p:cNvPr id="3" name="Table Placeholder 2"/>
          <p:cNvSpPr>
            <a:spLocks noGrp="1"/>
          </p:cNvSpPr>
          <p:nvPr>
            <p:ph type="tbl" idx="1"/>
          </p:nvPr>
        </p:nvSpPr>
        <p:spPr>
          <a:xfrm>
            <a:off x="457200" y="1600200"/>
            <a:ext cx="8229600" cy="4530725"/>
          </a:xfrm>
        </p:spPr>
        <p:txBody>
          <a:bodyPr/>
          <a:lstStyle/>
          <a:p>
            <a:endParaRPr lang="en-IN"/>
          </a:p>
        </p:txBody>
      </p:sp>
      <p:sp>
        <p:nvSpPr>
          <p:cNvPr id="4" name="Date Placeholder 3"/>
          <p:cNvSpPr>
            <a:spLocks noGrp="1"/>
          </p:cNvSpPr>
          <p:nvPr>
            <p:ph type="dt" sz="half" idx="10"/>
          </p:nvPr>
        </p:nvSpPr>
        <p:spPr>
          <a:xfrm>
            <a:off x="457200" y="6248400"/>
            <a:ext cx="21336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2133600" cy="457200"/>
          </a:xfrm>
        </p:spPr>
        <p:txBody>
          <a:bodyPr/>
          <a:lstStyle>
            <a:lvl1pPr>
              <a:defRPr/>
            </a:lvl1pPr>
          </a:lstStyle>
          <a:p>
            <a:fld id="{25DD49A2-799C-46F4-AE98-A38807DFC0A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5/30/2016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6"/>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345FE935-0D1F-4301-AD3A-583C68951877}" type="slidenum">
              <a:rPr lang="en-US"/>
              <a:pPr/>
              <a:t>1</a:t>
            </a:fld>
            <a:endParaRPr lang="en-US"/>
          </a:p>
        </p:txBody>
      </p:sp>
      <p:sp>
        <p:nvSpPr>
          <p:cNvPr id="3277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buFont typeface="Wingdings" charset="0"/>
              <a:buNone/>
              <a:defRPr/>
            </a:pPr>
            <a:endParaRPr lang="en-US">
              <a:effectLst>
                <a:outerShdw blurRad="38100" dist="38100" dir="2700000" algn="tl">
                  <a:srgbClr val="000000">
                    <a:alpha val="43137"/>
                  </a:srgbClr>
                </a:outerShdw>
              </a:effectLst>
              <a:latin typeface="Arial" charset="0"/>
              <a:ea typeface="ＭＳ Ｐゴシック" charset="0"/>
            </a:endParaRPr>
          </a:p>
        </p:txBody>
      </p:sp>
      <p:sp>
        <p:nvSpPr>
          <p:cNvPr id="32774" name="Rectangle 6"/>
          <p:cNvSpPr>
            <a:spLocks noGrp="1" noChangeArrowheads="1"/>
          </p:cNvSpPr>
          <p:nvPr>
            <p:ph type="title"/>
          </p:nvPr>
        </p:nvSpPr>
        <p:spPr/>
        <p:txBody>
          <a:bodyPr>
            <a:normAutofit/>
          </a:bodyPr>
          <a:lstStyle/>
          <a:p>
            <a:pPr eaLnBrk="1" hangingPunct="1"/>
            <a:r>
              <a:rPr lang="en-US" sz="6000" b="1" dirty="0" smtClean="0">
                <a:latin typeface="Algerian" pitchFamily="82" charset="0"/>
              </a:rPr>
              <a:t>Physical Activity</a:t>
            </a:r>
          </a:p>
        </p:txBody>
      </p:sp>
      <p:pic>
        <p:nvPicPr>
          <p:cNvPr id="32777" name="Picture 9" descr="2 mtn bikers - CB027827"/>
          <p:cNvPicPr>
            <a:picLocks noGrp="1" noChangeAspect="1" noChangeArrowheads="1"/>
          </p:cNvPicPr>
          <p:nvPr>
            <p:ph sz="half" idx="2"/>
          </p:nvPr>
        </p:nvPicPr>
        <p:blipFill>
          <a:blip r:embed="rId3"/>
          <a:srcRect/>
          <a:stretch>
            <a:fillRect/>
          </a:stretch>
        </p:blipFill>
        <p:spPr>
          <a:xfrm>
            <a:off x="0" y="1219200"/>
            <a:ext cx="9144000" cy="5638800"/>
          </a:xfrm>
          <a:noFill/>
          <a:ln>
            <a:solidFill>
              <a:schemeClr val="bg2"/>
            </a:solidFill>
            <a:miter lim="800000"/>
            <a:headEnd/>
            <a:tailEnd/>
          </a:ln>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solidFill>
                  <a:schemeClr val="tx1"/>
                </a:solidFill>
              </a:rPr>
              <a:t>Physical Activity</a:t>
            </a:r>
          </a:p>
        </p:txBody>
      </p:sp>
      <p:sp>
        <p:nvSpPr>
          <p:cNvPr id="6147" name="Rectangle 3"/>
          <p:cNvSpPr>
            <a:spLocks noGrp="1" noChangeArrowheads="1"/>
          </p:cNvSpPr>
          <p:nvPr>
            <p:ph type="body" idx="1"/>
          </p:nvPr>
        </p:nvSpPr>
        <p:spPr>
          <a:xfrm>
            <a:off x="304800" y="1524000"/>
            <a:ext cx="8382000" cy="4953000"/>
          </a:xfrm>
        </p:spPr>
        <p:txBody>
          <a:bodyPr/>
          <a:lstStyle/>
          <a:p>
            <a:pPr>
              <a:buClr>
                <a:schemeClr val="folHlink"/>
              </a:buClr>
              <a:buNone/>
            </a:pPr>
            <a:r>
              <a:rPr lang="en-US" dirty="0" smtClean="0"/>
              <a:t>	The </a:t>
            </a:r>
            <a:r>
              <a:rPr lang="en-US" dirty="0"/>
              <a:t>term “physical  activity” describes many forms of movement, including activities that involve the large skeletal muscles.</a:t>
            </a:r>
          </a:p>
          <a:p>
            <a:pPr>
              <a:buClr>
                <a:schemeClr val="folHlink"/>
              </a:buClr>
              <a:buNone/>
            </a:pPr>
            <a:r>
              <a:rPr lang="en-US" dirty="0" smtClean="0"/>
              <a:t>	Activities </a:t>
            </a:r>
            <a:r>
              <a:rPr lang="en-US" dirty="0"/>
              <a:t>that involve the small skeletal muscles (e.g. playing board games, drawing, writing) are important, but they do not provide the health benefits of activities that involve the large skeletal muscles and require substantial energy expenditure.</a:t>
            </a:r>
          </a:p>
        </p:txBody>
      </p:sp>
      <p:pic>
        <p:nvPicPr>
          <p:cNvPr id="6161" name="Picture 17" descr="j0283651"/>
          <p:cNvPicPr>
            <a:picLocks noChangeAspect="1" noChangeArrowheads="1" noCrop="1"/>
          </p:cNvPicPr>
          <p:nvPr/>
        </p:nvPicPr>
        <p:blipFill>
          <a:blip r:embed="rId2"/>
          <a:srcRect/>
          <a:stretch>
            <a:fillRect/>
          </a:stretch>
        </p:blipFill>
        <p:spPr bwMode="auto">
          <a:xfrm>
            <a:off x="914400" y="457200"/>
            <a:ext cx="703263" cy="996950"/>
          </a:xfrm>
          <a:prstGeom prst="rect">
            <a:avLst/>
          </a:prstGeom>
          <a:noFill/>
        </p:spPr>
      </p:pic>
      <p:pic>
        <p:nvPicPr>
          <p:cNvPr id="6163" name="Picture 19" descr="j0286763"/>
          <p:cNvPicPr>
            <a:picLocks noChangeAspect="1" noChangeArrowheads="1" noCrop="1"/>
          </p:cNvPicPr>
          <p:nvPr/>
        </p:nvPicPr>
        <p:blipFill>
          <a:blip r:embed="rId3"/>
          <a:srcRect/>
          <a:stretch>
            <a:fillRect/>
          </a:stretch>
        </p:blipFill>
        <p:spPr bwMode="auto">
          <a:xfrm>
            <a:off x="6934200" y="5562600"/>
            <a:ext cx="1033463" cy="9874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p:cTn id="7" dur="2000" fill="hold"/>
                                        <p:tgtEl>
                                          <p:spTgt spid="6146"/>
                                        </p:tgtEl>
                                        <p:attrNameLst>
                                          <p:attrName>ppt_h</p:attrName>
                                        </p:attrNameLst>
                                      </p:cBhvr>
                                      <p:tavLst>
                                        <p:tav tm="0">
                                          <p:val>
                                            <p:strVal val="#ppt_h/20"/>
                                          </p:val>
                                        </p:tav>
                                        <p:tav tm="50000">
                                          <p:val>
                                            <p:strVal val="#ppt_h/20"/>
                                          </p:val>
                                        </p:tav>
                                        <p:tav tm="100000">
                                          <p:val>
                                            <p:strVal val="#ppt_h"/>
                                          </p:val>
                                        </p:tav>
                                      </p:tavLst>
                                    </p:anim>
                                    <p:anim calcmode="lin" valueType="num">
                                      <p:cBhvr>
                                        <p:cTn id="8" dur="2000" fill="hold"/>
                                        <p:tgtEl>
                                          <p:spTgt spid="6146"/>
                                        </p:tgtEl>
                                        <p:attrNameLst>
                                          <p:attrName>ppt_w</p:attrName>
                                        </p:attrNameLst>
                                      </p:cBhvr>
                                      <p:tavLst>
                                        <p:tav tm="0">
                                          <p:val>
                                            <p:strVal val="#ppt_w+.3"/>
                                          </p:val>
                                        </p:tav>
                                        <p:tav tm="50000">
                                          <p:val>
                                            <p:strVal val="#ppt_w+.3"/>
                                          </p:val>
                                        </p:tav>
                                        <p:tav tm="100000">
                                          <p:val>
                                            <p:strVal val="#ppt_w"/>
                                          </p:val>
                                        </p:tav>
                                      </p:tavLst>
                                    </p:anim>
                                    <p:anim calcmode="lin" valueType="num">
                                      <p:cBhvr>
                                        <p:cTn id="9" dur="2000" fill="hold"/>
                                        <p:tgtEl>
                                          <p:spTgt spid="6146"/>
                                        </p:tgtEl>
                                        <p:attrNameLst>
                                          <p:attrName>ppt_x</p:attrName>
                                        </p:attrNameLst>
                                      </p:cBhvr>
                                      <p:tavLst>
                                        <p:tav tm="0">
                                          <p:val>
                                            <p:strVal val="#ppt_x-.3"/>
                                          </p:val>
                                        </p:tav>
                                        <p:tav tm="50000">
                                          <p:val>
                                            <p:strVal val="#ppt_x"/>
                                          </p:val>
                                        </p:tav>
                                        <p:tav tm="100000">
                                          <p:val>
                                            <p:strVal val="#ppt_x"/>
                                          </p:val>
                                        </p:tav>
                                      </p:tavLst>
                                    </p:anim>
                                    <p:anim calcmode="lin" valueType="num">
                                      <p:cBhvr>
                                        <p:cTn id="10" dur="2000" fill="hold"/>
                                        <p:tgtEl>
                                          <p:spTgt spid="6146"/>
                                        </p:tgtEl>
                                        <p:attrNameLst>
                                          <p:attrName>ppt_y</p:attrName>
                                        </p:attrNameLst>
                                      </p:cBhvr>
                                      <p:tavLst>
                                        <p:tav tm="0">
                                          <p:val>
                                            <p:strVal val="#ppt_y"/>
                                          </p:val>
                                        </p:tav>
                                        <p:tav tm="100000">
                                          <p:val>
                                            <p:strVal val="#ppt_y"/>
                                          </p:val>
                                        </p:tav>
                                      </p:tavLst>
                                    </p:anim>
                                  </p:childTnLst>
                                </p:cTn>
                              </p:par>
                            </p:childTnLst>
                          </p:cTn>
                        </p:par>
                        <p:par>
                          <p:cTn id="11" fill="hold">
                            <p:stCondLst>
                              <p:cond delay="2000"/>
                            </p:stCondLst>
                            <p:childTnLst>
                              <p:par>
                                <p:cTn id="12" presetID="54" presetClass="entr" presetSubtype="0" accel="100000" fill="hold" nodeType="afterEffect">
                                  <p:stCondLst>
                                    <p:cond delay="0"/>
                                  </p:stCondLst>
                                  <p:childTnLst>
                                    <p:set>
                                      <p:cBhvr>
                                        <p:cTn id="13" dur="1" fill="hold">
                                          <p:stCondLst>
                                            <p:cond delay="0"/>
                                          </p:stCondLst>
                                        </p:cTn>
                                        <p:tgtEl>
                                          <p:spTgt spid="6161"/>
                                        </p:tgtEl>
                                        <p:attrNameLst>
                                          <p:attrName>style.visibility</p:attrName>
                                        </p:attrNameLst>
                                      </p:cBhvr>
                                      <p:to>
                                        <p:strVal val="visible"/>
                                      </p:to>
                                    </p:set>
                                    <p:anim calcmode="lin" valueType="num">
                                      <p:cBhvr>
                                        <p:cTn id="14" dur="2000" fill="hold"/>
                                        <p:tgtEl>
                                          <p:spTgt spid="6161"/>
                                        </p:tgtEl>
                                        <p:attrNameLst>
                                          <p:attrName>ppt_w</p:attrName>
                                        </p:attrNameLst>
                                      </p:cBhvr>
                                      <p:tavLst>
                                        <p:tav tm="0">
                                          <p:val>
                                            <p:strVal val="#ppt_w*0.05"/>
                                          </p:val>
                                        </p:tav>
                                        <p:tav tm="100000">
                                          <p:val>
                                            <p:strVal val="#ppt_w"/>
                                          </p:val>
                                        </p:tav>
                                      </p:tavLst>
                                    </p:anim>
                                    <p:anim calcmode="lin" valueType="num">
                                      <p:cBhvr>
                                        <p:cTn id="15" dur="2000" fill="hold"/>
                                        <p:tgtEl>
                                          <p:spTgt spid="6161"/>
                                        </p:tgtEl>
                                        <p:attrNameLst>
                                          <p:attrName>ppt_h</p:attrName>
                                        </p:attrNameLst>
                                      </p:cBhvr>
                                      <p:tavLst>
                                        <p:tav tm="0">
                                          <p:val>
                                            <p:strVal val="#ppt_h"/>
                                          </p:val>
                                        </p:tav>
                                        <p:tav tm="100000">
                                          <p:val>
                                            <p:strVal val="#ppt_h"/>
                                          </p:val>
                                        </p:tav>
                                      </p:tavLst>
                                    </p:anim>
                                    <p:anim calcmode="lin" valueType="num">
                                      <p:cBhvr>
                                        <p:cTn id="16" dur="2000" fill="hold"/>
                                        <p:tgtEl>
                                          <p:spTgt spid="6161"/>
                                        </p:tgtEl>
                                        <p:attrNameLst>
                                          <p:attrName>ppt_x</p:attrName>
                                        </p:attrNameLst>
                                      </p:cBhvr>
                                      <p:tavLst>
                                        <p:tav tm="0">
                                          <p:val>
                                            <p:strVal val="#ppt_x-.2"/>
                                          </p:val>
                                        </p:tav>
                                        <p:tav tm="100000">
                                          <p:val>
                                            <p:strVal val="#ppt_x"/>
                                          </p:val>
                                        </p:tav>
                                      </p:tavLst>
                                    </p:anim>
                                    <p:anim calcmode="lin" valueType="num">
                                      <p:cBhvr>
                                        <p:cTn id="17" dur="2000" fill="hold"/>
                                        <p:tgtEl>
                                          <p:spTgt spid="6161"/>
                                        </p:tgtEl>
                                        <p:attrNameLst>
                                          <p:attrName>ppt_y</p:attrName>
                                        </p:attrNameLst>
                                      </p:cBhvr>
                                      <p:tavLst>
                                        <p:tav tm="0">
                                          <p:val>
                                            <p:strVal val="#ppt_y"/>
                                          </p:val>
                                        </p:tav>
                                        <p:tav tm="100000">
                                          <p:val>
                                            <p:strVal val="#ppt_y"/>
                                          </p:val>
                                        </p:tav>
                                      </p:tavLst>
                                    </p:anim>
                                    <p:animEffect transition="in" filter="fade">
                                      <p:cBhvr>
                                        <p:cTn id="18" dur="2000"/>
                                        <p:tgtEl>
                                          <p:spTgt spid="6161"/>
                                        </p:tgtEl>
                                      </p:cBhvr>
                                    </p:animEffect>
                                  </p:childTnLst>
                                </p:cTn>
                              </p:par>
                            </p:childTnLst>
                          </p:cTn>
                        </p:par>
                        <p:par>
                          <p:cTn id="19" fill="hold">
                            <p:stCondLst>
                              <p:cond delay="4000"/>
                            </p:stCondLst>
                            <p:childTnLst>
                              <p:par>
                                <p:cTn id="20" presetID="49" presetClass="entr" presetSubtype="0" decel="100000" fill="hold" grpId="0" nodeType="afterEffect">
                                  <p:stCondLst>
                                    <p:cond delay="0"/>
                                  </p:stCondLst>
                                  <p:childTnLst>
                                    <p:set>
                                      <p:cBhvr>
                                        <p:cTn id="21" dur="1" fill="hold">
                                          <p:stCondLst>
                                            <p:cond delay="0"/>
                                          </p:stCondLst>
                                        </p:cTn>
                                        <p:tgtEl>
                                          <p:spTgt spid="6147">
                                            <p:txEl>
                                              <p:pRg st="0" end="0"/>
                                            </p:txEl>
                                          </p:spTgt>
                                        </p:tgtEl>
                                        <p:attrNameLst>
                                          <p:attrName>style.visibility</p:attrName>
                                        </p:attrNameLst>
                                      </p:cBhvr>
                                      <p:to>
                                        <p:strVal val="visible"/>
                                      </p:to>
                                    </p:set>
                                    <p:anim calcmode="lin" valueType="num">
                                      <p:cBhvr>
                                        <p:cTn id="22" dur="1000" fill="hold"/>
                                        <p:tgtEl>
                                          <p:spTgt spid="6147">
                                            <p:txEl>
                                              <p:pRg st="0" end="0"/>
                                            </p:txEl>
                                          </p:spTgt>
                                        </p:tgtEl>
                                        <p:attrNameLst>
                                          <p:attrName>ppt_w</p:attrName>
                                        </p:attrNameLst>
                                      </p:cBhvr>
                                      <p:tavLst>
                                        <p:tav tm="0">
                                          <p:val>
                                            <p:fltVal val="0"/>
                                          </p:val>
                                        </p:tav>
                                        <p:tav tm="100000">
                                          <p:val>
                                            <p:strVal val="#ppt_w"/>
                                          </p:val>
                                        </p:tav>
                                      </p:tavLst>
                                    </p:anim>
                                    <p:anim calcmode="lin" valueType="num">
                                      <p:cBhvr>
                                        <p:cTn id="23" dur="1000" fill="hold"/>
                                        <p:tgtEl>
                                          <p:spTgt spid="6147">
                                            <p:txEl>
                                              <p:pRg st="0" end="0"/>
                                            </p:txEl>
                                          </p:spTgt>
                                        </p:tgtEl>
                                        <p:attrNameLst>
                                          <p:attrName>ppt_h</p:attrName>
                                        </p:attrNameLst>
                                      </p:cBhvr>
                                      <p:tavLst>
                                        <p:tav tm="0">
                                          <p:val>
                                            <p:fltVal val="0"/>
                                          </p:val>
                                        </p:tav>
                                        <p:tav tm="100000">
                                          <p:val>
                                            <p:strVal val="#ppt_h"/>
                                          </p:val>
                                        </p:tav>
                                      </p:tavLst>
                                    </p:anim>
                                    <p:anim calcmode="lin" valueType="num">
                                      <p:cBhvr>
                                        <p:cTn id="24" dur="1000" fill="hold"/>
                                        <p:tgtEl>
                                          <p:spTgt spid="6147">
                                            <p:txEl>
                                              <p:pRg st="0" end="0"/>
                                            </p:txEl>
                                          </p:spTgt>
                                        </p:tgtEl>
                                        <p:attrNameLst>
                                          <p:attrName>style.rotation</p:attrName>
                                        </p:attrNameLst>
                                      </p:cBhvr>
                                      <p:tavLst>
                                        <p:tav tm="0">
                                          <p:val>
                                            <p:fltVal val="360"/>
                                          </p:val>
                                        </p:tav>
                                        <p:tav tm="100000">
                                          <p:val>
                                            <p:fltVal val="0"/>
                                          </p:val>
                                        </p:tav>
                                      </p:tavLst>
                                    </p:anim>
                                    <p:animEffect transition="in" filter="fade">
                                      <p:cBhvr>
                                        <p:cTn id="25" dur="1000"/>
                                        <p:tgtEl>
                                          <p:spTgt spid="6147">
                                            <p:txEl>
                                              <p:pRg st="0" end="0"/>
                                            </p:txEl>
                                          </p:spTgt>
                                        </p:tgtEl>
                                      </p:cBhvr>
                                    </p:animEffect>
                                  </p:childTnLst>
                                </p:cTn>
                              </p:par>
                            </p:childTnLst>
                          </p:cTn>
                        </p:par>
                        <p:par>
                          <p:cTn id="26" fill="hold">
                            <p:stCondLst>
                              <p:cond delay="5000"/>
                            </p:stCondLst>
                            <p:childTnLst>
                              <p:par>
                                <p:cTn id="27" presetID="49" presetClass="entr" presetSubtype="0" decel="100000" fill="hold" grpId="0" nodeType="afterEffect">
                                  <p:stCondLst>
                                    <p:cond delay="0"/>
                                  </p:stCondLst>
                                  <p:childTnLst>
                                    <p:set>
                                      <p:cBhvr>
                                        <p:cTn id="28" dur="1" fill="hold">
                                          <p:stCondLst>
                                            <p:cond delay="0"/>
                                          </p:stCondLst>
                                        </p:cTn>
                                        <p:tgtEl>
                                          <p:spTgt spid="6147">
                                            <p:txEl>
                                              <p:pRg st="1" end="1"/>
                                            </p:txEl>
                                          </p:spTgt>
                                        </p:tgtEl>
                                        <p:attrNameLst>
                                          <p:attrName>style.visibility</p:attrName>
                                        </p:attrNameLst>
                                      </p:cBhvr>
                                      <p:to>
                                        <p:strVal val="visible"/>
                                      </p:to>
                                    </p:set>
                                    <p:anim calcmode="lin" valueType="num">
                                      <p:cBhvr>
                                        <p:cTn id="29" dur="1000" fill="hold"/>
                                        <p:tgtEl>
                                          <p:spTgt spid="6147">
                                            <p:txEl>
                                              <p:pRg st="1" end="1"/>
                                            </p:txEl>
                                          </p:spTgt>
                                        </p:tgtEl>
                                        <p:attrNameLst>
                                          <p:attrName>ppt_w</p:attrName>
                                        </p:attrNameLst>
                                      </p:cBhvr>
                                      <p:tavLst>
                                        <p:tav tm="0">
                                          <p:val>
                                            <p:fltVal val="0"/>
                                          </p:val>
                                        </p:tav>
                                        <p:tav tm="100000">
                                          <p:val>
                                            <p:strVal val="#ppt_w"/>
                                          </p:val>
                                        </p:tav>
                                      </p:tavLst>
                                    </p:anim>
                                    <p:anim calcmode="lin" valueType="num">
                                      <p:cBhvr>
                                        <p:cTn id="30" dur="1000" fill="hold"/>
                                        <p:tgtEl>
                                          <p:spTgt spid="6147">
                                            <p:txEl>
                                              <p:pRg st="1" end="1"/>
                                            </p:txEl>
                                          </p:spTgt>
                                        </p:tgtEl>
                                        <p:attrNameLst>
                                          <p:attrName>ppt_h</p:attrName>
                                        </p:attrNameLst>
                                      </p:cBhvr>
                                      <p:tavLst>
                                        <p:tav tm="0">
                                          <p:val>
                                            <p:fltVal val="0"/>
                                          </p:val>
                                        </p:tav>
                                        <p:tav tm="100000">
                                          <p:val>
                                            <p:strVal val="#ppt_h"/>
                                          </p:val>
                                        </p:tav>
                                      </p:tavLst>
                                    </p:anim>
                                    <p:anim calcmode="lin" valueType="num">
                                      <p:cBhvr>
                                        <p:cTn id="31" dur="1000" fill="hold"/>
                                        <p:tgtEl>
                                          <p:spTgt spid="6147">
                                            <p:txEl>
                                              <p:pRg st="1" end="1"/>
                                            </p:txEl>
                                          </p:spTgt>
                                        </p:tgtEl>
                                        <p:attrNameLst>
                                          <p:attrName>style.rotation</p:attrName>
                                        </p:attrNameLst>
                                      </p:cBhvr>
                                      <p:tavLst>
                                        <p:tav tm="0">
                                          <p:val>
                                            <p:fltVal val="360"/>
                                          </p:val>
                                        </p:tav>
                                        <p:tav tm="100000">
                                          <p:val>
                                            <p:fltVal val="0"/>
                                          </p:val>
                                        </p:tav>
                                      </p:tavLst>
                                    </p:anim>
                                    <p:animEffect transition="in" filter="fade">
                                      <p:cBhvr>
                                        <p:cTn id="32" dur="1000"/>
                                        <p:tgtEl>
                                          <p:spTgt spid="6147">
                                            <p:txEl>
                                              <p:pRg st="1" end="1"/>
                                            </p:txEl>
                                          </p:spTgt>
                                        </p:tgtEl>
                                      </p:cBhvr>
                                    </p:animEffect>
                                  </p:childTnLst>
                                </p:cTn>
                              </p:par>
                            </p:childTnLst>
                          </p:cTn>
                        </p:par>
                        <p:par>
                          <p:cTn id="33" fill="hold">
                            <p:stCondLst>
                              <p:cond delay="6000"/>
                            </p:stCondLst>
                            <p:childTnLst>
                              <p:par>
                                <p:cTn id="34" presetID="19" presetClass="entr" presetSubtype="10" fill="hold" nodeType="afterEffect">
                                  <p:stCondLst>
                                    <p:cond delay="0"/>
                                  </p:stCondLst>
                                  <p:childTnLst>
                                    <p:set>
                                      <p:cBhvr>
                                        <p:cTn id="35" dur="1" fill="hold">
                                          <p:stCondLst>
                                            <p:cond delay="0"/>
                                          </p:stCondLst>
                                        </p:cTn>
                                        <p:tgtEl>
                                          <p:spTgt spid="6163"/>
                                        </p:tgtEl>
                                        <p:attrNameLst>
                                          <p:attrName>style.visibility</p:attrName>
                                        </p:attrNameLst>
                                      </p:cBhvr>
                                      <p:to>
                                        <p:strVal val="visible"/>
                                      </p:to>
                                    </p:set>
                                    <p:anim calcmode="lin" valueType="num">
                                      <p:cBhvr>
                                        <p:cTn id="36" dur="5000" fill="hold"/>
                                        <p:tgtEl>
                                          <p:spTgt spid="6163"/>
                                        </p:tgtEl>
                                        <p:attrNameLst>
                                          <p:attrName>ppt_w</p:attrName>
                                        </p:attrNameLst>
                                      </p:cBhvr>
                                      <p:tavLst>
                                        <p:tav tm="0" fmla="#ppt_w*sin(2.5*pi*$)">
                                          <p:val>
                                            <p:fltVal val="0"/>
                                          </p:val>
                                        </p:tav>
                                        <p:tav tm="100000">
                                          <p:val>
                                            <p:fltVal val="1"/>
                                          </p:val>
                                        </p:tav>
                                      </p:tavLst>
                                    </p:anim>
                                    <p:anim calcmode="lin" valueType="num">
                                      <p:cBhvr>
                                        <p:cTn id="37" dur="5000" fill="hold"/>
                                        <p:tgtEl>
                                          <p:spTgt spid="616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Slide Number Placeholder 5"/>
          <p:cNvSpPr>
            <a:spLocks noGrp="1"/>
          </p:cNvSpPr>
          <p:nvPr>
            <p:ph type="sldNum" sz="quarter" idx="10"/>
          </p:nvPr>
        </p:nvSpPr>
        <p:spPr>
          <a:noFill/>
        </p:spPr>
        <p:txBody>
          <a:bodyPr/>
          <a:lstStyle/>
          <a:p>
            <a:r>
              <a:rPr lang="en-US" altLang="en-US">
                <a:latin typeface="Times New Roman" pitchFamily="1" charset="0"/>
              </a:rPr>
              <a:t>2-</a:t>
            </a:r>
            <a:fld id="{2033C04A-437A-49A1-939D-21A7A794A285}" type="slidenum">
              <a:rPr lang="en-US" altLang="en-US">
                <a:latin typeface="Times New Roman" pitchFamily="1" charset="0"/>
              </a:rPr>
              <a:pPr/>
              <a:t>3</a:t>
            </a:fld>
            <a:endParaRPr lang="en-US" altLang="en-US">
              <a:latin typeface="Times New Roman" pitchFamily="1" charset="0"/>
            </a:endParaRPr>
          </a:p>
        </p:txBody>
      </p:sp>
      <p:sp>
        <p:nvSpPr>
          <p:cNvPr id="384003" name="Rectangle 3"/>
          <p:cNvSpPr>
            <a:spLocks noGrp="1"/>
          </p:cNvSpPr>
          <p:nvPr>
            <p:ph type="body" idx="4294967295"/>
          </p:nvPr>
        </p:nvSpPr>
        <p:spPr>
          <a:xfrm>
            <a:off x="0" y="0"/>
            <a:ext cx="9144000" cy="6858000"/>
          </a:xfrm>
        </p:spPr>
        <p:txBody>
          <a:bodyPr>
            <a:noAutofit/>
          </a:bodyPr>
          <a:lstStyle/>
          <a:p>
            <a:pPr marL="742950" indent="-742950">
              <a:buNone/>
            </a:pPr>
            <a:endParaRPr lang="en-US" dirty="0" smtClean="0">
              <a:latin typeface="+mj-lt"/>
            </a:endParaRPr>
          </a:p>
          <a:p>
            <a:pPr marL="742950" indent="-742950">
              <a:buNone/>
            </a:pPr>
            <a:r>
              <a:rPr lang="en-US" dirty="0" smtClean="0">
                <a:latin typeface="+mj-lt"/>
              </a:rPr>
              <a:t>1. Physical activity is a priority lifestyle that impacts health, wellness, and fitness.</a:t>
            </a:r>
          </a:p>
          <a:p>
            <a:pPr marL="514350" lvl="1" indent="-514350">
              <a:buNone/>
            </a:pPr>
            <a:r>
              <a:rPr lang="en-US" altLang="en-US" sz="3200" dirty="0" smtClean="0">
                <a:latin typeface="+mj-lt"/>
              </a:rPr>
              <a:t>2. Body movement carried out by skeletal muscles that requires energy</a:t>
            </a:r>
          </a:p>
          <a:p>
            <a:pPr marL="342900" lvl="1" indent="-342900">
              <a:buNone/>
            </a:pPr>
            <a:r>
              <a:rPr lang="en-US" altLang="en-US" sz="3200" dirty="0" smtClean="0">
                <a:latin typeface="+mj-lt"/>
              </a:rPr>
              <a:t>3. Physical activity essential to health, </a:t>
            </a:r>
            <a:br>
              <a:rPr lang="en-US" altLang="en-US" sz="3200" dirty="0" smtClean="0">
                <a:latin typeface="+mj-lt"/>
              </a:rPr>
            </a:br>
            <a:r>
              <a:rPr lang="en-US" altLang="en-US" sz="3200" dirty="0" smtClean="0">
                <a:latin typeface="+mj-lt"/>
              </a:rPr>
              <a:t>but exercise necessary to improve fitness</a:t>
            </a:r>
          </a:p>
          <a:p>
            <a:pPr marL="342900" lvl="1" indent="-342900">
              <a:buNone/>
            </a:pPr>
            <a:r>
              <a:rPr lang="en-US" altLang="en-US" sz="3200" dirty="0" smtClean="0">
                <a:latin typeface="+mj-lt"/>
              </a:rPr>
              <a:t>4. Increasing physical activity to improve health and wellness</a:t>
            </a:r>
          </a:p>
          <a:p>
            <a:pPr marL="342900" lvl="1" indent="-342900">
              <a:buNone/>
            </a:pPr>
            <a:r>
              <a:rPr lang="en-US" altLang="en-US" sz="3200" dirty="0" smtClean="0">
                <a:latin typeface="+mj-lt"/>
              </a:rPr>
              <a:t>5. People can obtain greater health and wellness benefits by increasing the duration and intensity of physical activity</a:t>
            </a:r>
          </a:p>
          <a:p>
            <a:pPr marL="342900" lvl="1" indent="-342900">
              <a:buNone/>
            </a:pPr>
            <a:endParaRPr lang="en-US" altLang="en-US" sz="3200" dirty="0" smtClean="0">
              <a:latin typeface="+mj-lt"/>
            </a:endParaRPr>
          </a:p>
          <a:p>
            <a:pPr marL="342900" lvl="1" indent="-342900">
              <a:buNone/>
            </a:pPr>
            <a:endParaRPr lang="en-US" altLang="en-US" sz="3200" dirty="0" smtClean="0">
              <a:latin typeface="+mj-lt"/>
            </a:endParaRPr>
          </a:p>
          <a:p>
            <a:pPr>
              <a:buNone/>
            </a:pPr>
            <a:endParaRPr lang="en-US" altLang="en-US" dirty="0" smtClean="0">
              <a:latin typeface="+mj-lt"/>
            </a:endParaRPr>
          </a:p>
          <a:p>
            <a:pPr>
              <a:buNone/>
            </a:pPr>
            <a:endParaRPr lang="en-US" altLang="en-US" dirty="0" smtClean="0">
              <a:latin typeface="+mj-lt"/>
            </a:endParaRPr>
          </a:p>
          <a:p>
            <a:pPr>
              <a:buNone/>
            </a:pPr>
            <a:endParaRPr lang="en-US" altLang="en-US" dirty="0" smtClean="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8400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400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400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8400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8400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4003" grpId="0" build="p" bldLvl="5"/>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Grp="1" noChangeArrowheads="1"/>
          </p:cNvSpPr>
          <p:nvPr>
            <p:ph type="title"/>
          </p:nvPr>
        </p:nvSpPr>
        <p:spPr/>
        <p:txBody>
          <a:bodyPr>
            <a:normAutofit fontScale="90000"/>
          </a:bodyPr>
          <a:lstStyle/>
          <a:p>
            <a:r>
              <a:rPr lang="en-US" sz="4000"/>
              <a:t>Physical activity is defined by its duration, intensity, and frequency</a:t>
            </a:r>
          </a:p>
        </p:txBody>
      </p:sp>
      <p:sp>
        <p:nvSpPr>
          <p:cNvPr id="16389" name="Rectangle 5"/>
          <p:cNvSpPr>
            <a:spLocks noGrp="1" noChangeArrowheads="1"/>
          </p:cNvSpPr>
          <p:nvPr>
            <p:ph type="body" sz="half" idx="1"/>
          </p:nvPr>
        </p:nvSpPr>
        <p:spPr>
          <a:xfrm>
            <a:off x="457200" y="1600200"/>
            <a:ext cx="4038600" cy="4800600"/>
          </a:xfrm>
        </p:spPr>
        <p:txBody>
          <a:bodyPr/>
          <a:lstStyle/>
          <a:p>
            <a:pPr>
              <a:lnSpc>
                <a:spcPct val="90000"/>
              </a:lnSpc>
              <a:buClr>
                <a:schemeClr val="tx1"/>
              </a:buClr>
            </a:pPr>
            <a:r>
              <a:rPr lang="en-US" sz="2800" b="1">
                <a:solidFill>
                  <a:schemeClr val="folHlink"/>
                </a:solidFill>
              </a:rPr>
              <a:t>Duration</a:t>
            </a:r>
            <a:r>
              <a:rPr lang="en-US" sz="2800"/>
              <a:t> is the amount of time spent participating in a physical activity session</a:t>
            </a:r>
          </a:p>
          <a:p>
            <a:pPr>
              <a:lnSpc>
                <a:spcPct val="90000"/>
              </a:lnSpc>
              <a:buClr>
                <a:schemeClr val="tx1"/>
              </a:buClr>
            </a:pPr>
            <a:r>
              <a:rPr lang="en-US" sz="2800" b="1">
                <a:solidFill>
                  <a:schemeClr val="folHlink"/>
                </a:solidFill>
              </a:rPr>
              <a:t>Intensity</a:t>
            </a:r>
            <a:r>
              <a:rPr lang="en-US" sz="2800"/>
              <a:t> is the rate of energy expenditure</a:t>
            </a:r>
          </a:p>
          <a:p>
            <a:pPr>
              <a:lnSpc>
                <a:spcPct val="90000"/>
              </a:lnSpc>
              <a:buClr>
                <a:schemeClr val="tx1"/>
              </a:buClr>
            </a:pPr>
            <a:r>
              <a:rPr lang="en-US" sz="2800" b="1">
                <a:solidFill>
                  <a:schemeClr val="folHlink"/>
                </a:solidFill>
              </a:rPr>
              <a:t>Frequency</a:t>
            </a:r>
            <a:r>
              <a:rPr lang="en-US" sz="2800"/>
              <a:t> is the number of physical activity sessions during a specific time period (e.g. one week).</a:t>
            </a:r>
          </a:p>
        </p:txBody>
      </p:sp>
      <p:pic>
        <p:nvPicPr>
          <p:cNvPr id="6" name="Picture 2" descr="http://www.healthylivingtip.com/healthy%20living%20woman.jpg"/>
          <p:cNvPicPr>
            <a:picLocks noGrp="1" noChangeAspect="1" noChangeArrowheads="1"/>
          </p:cNvPicPr>
          <p:nvPr>
            <p:ph sz="half" idx="2"/>
          </p:nvPr>
        </p:nvPicPr>
        <p:blipFill>
          <a:blip r:embed="rId2"/>
          <a:srcRect/>
          <a:stretch>
            <a:fillRect/>
          </a:stretch>
        </p:blipFill>
        <p:spPr bwMode="auto">
          <a:xfrm>
            <a:off x="4419600" y="2895600"/>
            <a:ext cx="4724400" cy="3962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6388"/>
                                        </p:tgtEl>
                                        <p:attrNameLst>
                                          <p:attrName>style.visibility</p:attrName>
                                        </p:attrNameLst>
                                      </p:cBhvr>
                                      <p:to>
                                        <p:strVal val="visible"/>
                                      </p:to>
                                    </p:set>
                                    <p:anim calcmode="lin" valueType="num">
                                      <p:cBhvr>
                                        <p:cTn id="7" dur="2000" fill="hold"/>
                                        <p:tgtEl>
                                          <p:spTgt spid="16388"/>
                                        </p:tgtEl>
                                        <p:attrNameLst>
                                          <p:attrName>ppt_w</p:attrName>
                                        </p:attrNameLst>
                                      </p:cBhvr>
                                      <p:tavLst>
                                        <p:tav tm="0">
                                          <p:val>
                                            <p:fltVal val="0"/>
                                          </p:val>
                                        </p:tav>
                                        <p:tav tm="100000">
                                          <p:val>
                                            <p:strVal val="#ppt_w"/>
                                          </p:val>
                                        </p:tav>
                                      </p:tavLst>
                                    </p:anim>
                                    <p:anim calcmode="lin" valueType="num">
                                      <p:cBhvr>
                                        <p:cTn id="8" dur="2000" fill="hold"/>
                                        <p:tgtEl>
                                          <p:spTgt spid="16388"/>
                                        </p:tgtEl>
                                        <p:attrNameLst>
                                          <p:attrName>ppt_h</p:attrName>
                                        </p:attrNameLst>
                                      </p:cBhvr>
                                      <p:tavLst>
                                        <p:tav tm="0">
                                          <p:val>
                                            <p:fltVal val="0"/>
                                          </p:val>
                                        </p:tav>
                                        <p:tav tm="100000">
                                          <p:val>
                                            <p:strVal val="#ppt_h"/>
                                          </p:val>
                                        </p:tav>
                                      </p:tavLst>
                                    </p:anim>
                                  </p:childTnLst>
                                </p:cTn>
                              </p:par>
                            </p:childTnLst>
                          </p:cTn>
                        </p:par>
                        <p:par>
                          <p:cTn id="9" fill="hold">
                            <p:stCondLst>
                              <p:cond delay="2000"/>
                            </p:stCondLst>
                            <p:childTnLst>
                              <p:par>
                                <p:cTn id="10" presetID="48" presetClass="entr" presetSubtype="0" accel="50000" fill="hold" grpId="0" nodeType="afterEffect">
                                  <p:stCondLst>
                                    <p:cond delay="0"/>
                                  </p:stCondLst>
                                  <p:childTnLst>
                                    <p:set>
                                      <p:cBhvr>
                                        <p:cTn id="11" dur="1" fill="hold">
                                          <p:stCondLst>
                                            <p:cond delay="0"/>
                                          </p:stCondLst>
                                        </p:cTn>
                                        <p:tgtEl>
                                          <p:spTgt spid="16389">
                                            <p:txEl>
                                              <p:pRg st="0" end="0"/>
                                            </p:txEl>
                                          </p:spTgt>
                                        </p:tgtEl>
                                        <p:attrNameLst>
                                          <p:attrName>style.visibility</p:attrName>
                                        </p:attrNameLst>
                                      </p:cBhvr>
                                      <p:to>
                                        <p:strVal val="visible"/>
                                      </p:to>
                                    </p:set>
                                    <p:anim calcmode="lin" valueType="num">
                                      <p:cBhvr>
                                        <p:cTn id="12" dur="2000" fill="hold"/>
                                        <p:tgtEl>
                                          <p:spTgt spid="16389">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3" dur="2000" fill="hold"/>
                                        <p:tgtEl>
                                          <p:spTgt spid="16389">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4" dur="2000" fill="hold"/>
                                        <p:tgtEl>
                                          <p:spTgt spid="16389">
                                            <p:txEl>
                                              <p:pRg st="0" end="0"/>
                                            </p:txEl>
                                          </p:spTgt>
                                        </p:tgtEl>
                                        <p:attrNameLst>
                                          <p:attrName>ppt_y</p:attrName>
                                        </p:attrNameLst>
                                      </p:cBhvr>
                                      <p:tavLst>
                                        <p:tav tm="0">
                                          <p:val>
                                            <p:strVal val="#ppt_y"/>
                                          </p:val>
                                        </p:tav>
                                        <p:tav tm="100000">
                                          <p:val>
                                            <p:strVal val="#ppt_y"/>
                                          </p:val>
                                        </p:tav>
                                      </p:tavLst>
                                    </p:anim>
                                    <p:animEffect transition="in" filter="fade">
                                      <p:cBhvr>
                                        <p:cTn id="15" dur="2000"/>
                                        <p:tgtEl>
                                          <p:spTgt spid="16389">
                                            <p:txEl>
                                              <p:pRg st="0" end="0"/>
                                            </p:txEl>
                                          </p:spTgt>
                                        </p:tgtEl>
                                      </p:cBhvr>
                                    </p:animEffect>
                                  </p:childTnLst>
                                </p:cTn>
                              </p:par>
                            </p:childTnLst>
                          </p:cTn>
                        </p:par>
                        <p:par>
                          <p:cTn id="16" fill="hold">
                            <p:stCondLst>
                              <p:cond delay="4000"/>
                            </p:stCondLst>
                            <p:childTnLst>
                              <p:par>
                                <p:cTn id="17" presetID="48" presetClass="entr" presetSubtype="0" accel="50000" fill="hold" grpId="0" nodeType="afterEffect">
                                  <p:stCondLst>
                                    <p:cond delay="0"/>
                                  </p:stCondLst>
                                  <p:childTnLst>
                                    <p:set>
                                      <p:cBhvr>
                                        <p:cTn id="18" dur="1" fill="hold">
                                          <p:stCondLst>
                                            <p:cond delay="0"/>
                                          </p:stCondLst>
                                        </p:cTn>
                                        <p:tgtEl>
                                          <p:spTgt spid="16389">
                                            <p:txEl>
                                              <p:pRg st="1" end="1"/>
                                            </p:txEl>
                                          </p:spTgt>
                                        </p:tgtEl>
                                        <p:attrNameLst>
                                          <p:attrName>style.visibility</p:attrName>
                                        </p:attrNameLst>
                                      </p:cBhvr>
                                      <p:to>
                                        <p:strVal val="visible"/>
                                      </p:to>
                                    </p:set>
                                    <p:anim calcmode="lin" valueType="num">
                                      <p:cBhvr>
                                        <p:cTn id="19" dur="2000" fill="hold"/>
                                        <p:tgtEl>
                                          <p:spTgt spid="16389">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0" dur="2000" fill="hold"/>
                                        <p:tgtEl>
                                          <p:spTgt spid="16389">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21" dur="2000" fill="hold"/>
                                        <p:tgtEl>
                                          <p:spTgt spid="16389">
                                            <p:txEl>
                                              <p:pRg st="1" end="1"/>
                                            </p:txEl>
                                          </p:spTgt>
                                        </p:tgtEl>
                                        <p:attrNameLst>
                                          <p:attrName>ppt_y</p:attrName>
                                        </p:attrNameLst>
                                      </p:cBhvr>
                                      <p:tavLst>
                                        <p:tav tm="0">
                                          <p:val>
                                            <p:strVal val="#ppt_y"/>
                                          </p:val>
                                        </p:tav>
                                        <p:tav tm="100000">
                                          <p:val>
                                            <p:strVal val="#ppt_y"/>
                                          </p:val>
                                        </p:tav>
                                      </p:tavLst>
                                    </p:anim>
                                    <p:animEffect transition="in" filter="fade">
                                      <p:cBhvr>
                                        <p:cTn id="22" dur="2000"/>
                                        <p:tgtEl>
                                          <p:spTgt spid="16389">
                                            <p:txEl>
                                              <p:pRg st="1" end="1"/>
                                            </p:txEl>
                                          </p:spTgt>
                                        </p:tgtEl>
                                      </p:cBhvr>
                                    </p:animEffect>
                                  </p:childTnLst>
                                </p:cTn>
                              </p:par>
                            </p:childTnLst>
                          </p:cTn>
                        </p:par>
                        <p:par>
                          <p:cTn id="23" fill="hold">
                            <p:stCondLst>
                              <p:cond delay="6000"/>
                            </p:stCondLst>
                            <p:childTnLst>
                              <p:par>
                                <p:cTn id="24" presetID="48" presetClass="entr" presetSubtype="0" accel="50000" fill="hold" grpId="0" nodeType="afterEffect">
                                  <p:stCondLst>
                                    <p:cond delay="0"/>
                                  </p:stCondLst>
                                  <p:childTnLst>
                                    <p:set>
                                      <p:cBhvr>
                                        <p:cTn id="25" dur="1" fill="hold">
                                          <p:stCondLst>
                                            <p:cond delay="0"/>
                                          </p:stCondLst>
                                        </p:cTn>
                                        <p:tgtEl>
                                          <p:spTgt spid="16389">
                                            <p:txEl>
                                              <p:pRg st="2" end="2"/>
                                            </p:txEl>
                                          </p:spTgt>
                                        </p:tgtEl>
                                        <p:attrNameLst>
                                          <p:attrName>style.visibility</p:attrName>
                                        </p:attrNameLst>
                                      </p:cBhvr>
                                      <p:to>
                                        <p:strVal val="visible"/>
                                      </p:to>
                                    </p:set>
                                    <p:anim calcmode="lin" valueType="num">
                                      <p:cBhvr>
                                        <p:cTn id="26" dur="2000" fill="hold"/>
                                        <p:tgtEl>
                                          <p:spTgt spid="16389">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7" dur="2000" fill="hold"/>
                                        <p:tgtEl>
                                          <p:spTgt spid="16389">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28" dur="2000" fill="hold"/>
                                        <p:tgtEl>
                                          <p:spTgt spid="16389">
                                            <p:txEl>
                                              <p:pRg st="2" end="2"/>
                                            </p:txEl>
                                          </p:spTgt>
                                        </p:tgtEl>
                                        <p:attrNameLst>
                                          <p:attrName>ppt_y</p:attrName>
                                        </p:attrNameLst>
                                      </p:cBhvr>
                                      <p:tavLst>
                                        <p:tav tm="0">
                                          <p:val>
                                            <p:strVal val="#ppt_y"/>
                                          </p:val>
                                        </p:tav>
                                        <p:tav tm="100000">
                                          <p:val>
                                            <p:strVal val="#ppt_y"/>
                                          </p:val>
                                        </p:tav>
                                      </p:tavLst>
                                    </p:anim>
                                    <p:animEffect transition="in" filter="fade">
                                      <p:cBhvr>
                                        <p:cTn id="29" dur="2000"/>
                                        <p:tgtEl>
                                          <p:spTgt spid="16389">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p:bldP spid="1638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0" y="0"/>
            <a:ext cx="9144000" cy="6858000"/>
          </a:xfrm>
        </p:spPr>
        <p:txBody>
          <a:bodyPr>
            <a:normAutofit lnSpcReduction="10000"/>
          </a:bodyPr>
          <a:lstStyle/>
          <a:p>
            <a:pPr>
              <a:buNone/>
            </a:pPr>
            <a:r>
              <a:rPr lang="en-US" sz="4400" b="1" dirty="0" smtClean="0"/>
              <a:t>Types of Physical Activity</a:t>
            </a:r>
          </a:p>
          <a:p>
            <a:pPr lvl="0">
              <a:buNone/>
            </a:pPr>
            <a:r>
              <a:rPr lang="en-US" sz="3600" b="1" dirty="0" smtClean="0">
                <a:latin typeface="Times New Roman" pitchFamily="18" charset="0"/>
              </a:rPr>
              <a:t>Aerobic</a:t>
            </a:r>
            <a:r>
              <a:rPr lang="en-US" b="1" dirty="0" smtClean="0">
                <a:latin typeface="Times New Roman" pitchFamily="18" charset="0"/>
              </a:rPr>
              <a:t> -</a:t>
            </a:r>
            <a:r>
              <a:rPr lang="en-US" dirty="0" smtClean="0">
                <a:latin typeface="Times New Roman" pitchFamily="18" charset="0"/>
              </a:rPr>
              <a:t> light to vigorous-intensity physical activity that requires more oxygen than sedentary behavior and thus promotes cardiovascular fitness and other health benefits (e.g., jumping rope, biking, swimming, running; playing soccer, basketball, or volleyball).</a:t>
            </a:r>
          </a:p>
          <a:p>
            <a:pPr>
              <a:buNone/>
            </a:pPr>
            <a:r>
              <a:rPr lang="en-US" sz="3600" b="1" dirty="0" smtClean="0">
                <a:latin typeface="Times New Roman" pitchFamily="18" charset="0"/>
              </a:rPr>
              <a:t>Anaerobic</a:t>
            </a:r>
            <a:r>
              <a:rPr lang="en-US" dirty="0" smtClean="0">
                <a:latin typeface="Times New Roman" pitchFamily="18" charset="0"/>
              </a:rPr>
              <a:t> – intense physical activity that is short in duration and requires  a breakdown of energy sources in the absence of  sufficient oxygen. Energy sources are replenished as an individual recovers from the activity. Anaerobic activity (e.g., sprinting during running, swimming, or biking) requires maximal performance during the brief period.</a:t>
            </a:r>
          </a:p>
          <a:p>
            <a:pPr lvl="0">
              <a:buNone/>
            </a:pPr>
            <a:endParaRPr lang="en-US" dirty="0" smtClean="0">
              <a:latin typeface="Times New Roman" pitchFamily="18" charset="0"/>
            </a:endParaRPr>
          </a:p>
          <a:p>
            <a:pPr lvl="0">
              <a:buNone/>
            </a:pPr>
            <a:endParaRPr lang="en-US" dirty="0" smtClean="0">
              <a:latin typeface="Times New Roman" pitchFamily="18" charset="0"/>
            </a:endParaRPr>
          </a:p>
          <a:p>
            <a:pPr>
              <a:buNone/>
            </a:pP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4" name="Rectangle 4"/>
          <p:cNvSpPr>
            <a:spLocks noGrp="1" noChangeArrowheads="1"/>
          </p:cNvSpPr>
          <p:nvPr>
            <p:ph type="title"/>
          </p:nvPr>
        </p:nvSpPr>
        <p:spPr>
          <a:xfrm>
            <a:off x="0" y="0"/>
            <a:ext cx="9144000" cy="6858000"/>
          </a:xfrm>
        </p:spPr>
        <p:txBody>
          <a:bodyPr>
            <a:noAutofit/>
          </a:bodyPr>
          <a:lstStyle/>
          <a:p>
            <a:pPr lvl="0" algn="l" fontAlgn="base">
              <a:spcBef>
                <a:spcPct val="20000"/>
              </a:spcBef>
              <a:spcAft>
                <a:spcPct val="0"/>
              </a:spcAft>
            </a:pPr>
            <a:r>
              <a:rPr lang="en-US" sz="2800" b="1" dirty="0" smtClean="0">
                <a:latin typeface="Times New Roman" pitchFamily="18" charset="0"/>
              </a:rPr>
              <a:t>Lifestyle</a:t>
            </a:r>
            <a:r>
              <a:rPr lang="en-US" sz="2800" dirty="0" smtClean="0">
                <a:latin typeface="Times New Roman" pitchFamily="18" charset="0"/>
              </a:rPr>
              <a:t> – physical activity typically performed on a routine basis (e.g., walking, climbing stairs, mowing or raking the yard), which is usually light to moderate in intensity.</a:t>
            </a:r>
            <a:br>
              <a:rPr lang="en-US" sz="2800" dirty="0" smtClean="0">
                <a:latin typeface="Times New Roman" pitchFamily="18" charset="0"/>
              </a:rPr>
            </a:br>
            <a:r>
              <a:rPr lang="en-US" sz="2800" b="1" dirty="0" smtClean="0">
                <a:latin typeface="Times New Roman" pitchFamily="18" charset="0"/>
              </a:rPr>
              <a:t>Physical activity play</a:t>
            </a:r>
            <a:r>
              <a:rPr lang="en-US" sz="2800" dirty="0" smtClean="0">
                <a:latin typeface="Times New Roman" pitchFamily="18" charset="0"/>
              </a:rPr>
              <a:t> – play activity that requires substantial energy expenditure (e.g., playing tag, jumping rope).</a:t>
            </a:r>
            <a:br>
              <a:rPr lang="en-US" sz="2800" dirty="0" smtClean="0">
                <a:latin typeface="Times New Roman" pitchFamily="18" charset="0"/>
              </a:rPr>
            </a:br>
            <a:r>
              <a:rPr lang="en-US" sz="2800" b="1" dirty="0" smtClean="0">
                <a:latin typeface="Times New Roman" pitchFamily="18" charset="0"/>
              </a:rPr>
              <a:t>Play</a:t>
            </a:r>
            <a:r>
              <a:rPr lang="en-US" sz="2800" dirty="0" smtClean="0">
                <a:latin typeface="Times New Roman" pitchFamily="18" charset="0"/>
              </a:rPr>
              <a:t> – activity with flexible rules, usually self-selected, for the purpose of having fun.</a:t>
            </a:r>
            <a:br>
              <a:rPr lang="en-US" sz="2800" dirty="0" smtClean="0">
                <a:latin typeface="Times New Roman" pitchFamily="18" charset="0"/>
              </a:rPr>
            </a:br>
            <a:r>
              <a:rPr lang="en-US" sz="3200" b="1" dirty="0" smtClean="0">
                <a:latin typeface="Times New Roman" pitchFamily="18" charset="0"/>
              </a:rPr>
              <a:t>Sports</a:t>
            </a:r>
            <a:r>
              <a:rPr lang="en-US" sz="2800" dirty="0" smtClean="0">
                <a:latin typeface="Times New Roman" pitchFamily="18" charset="0"/>
              </a:rPr>
              <a:t> – physical activity that involves competition, scorekeeping, rules, and an outcome that cannot be predetermined. There are two categories of sports: individual and team.</a:t>
            </a:r>
            <a:br>
              <a:rPr lang="en-US" sz="2800" dirty="0" smtClean="0">
                <a:latin typeface="Times New Roman" pitchFamily="18" charset="0"/>
              </a:rPr>
            </a:br>
            <a:r>
              <a:rPr lang="en-US" sz="3200" b="1" dirty="0" smtClean="0">
                <a:latin typeface="Times New Roman" pitchFamily="18" charset="0"/>
              </a:rPr>
              <a:t>Weight-bearing</a:t>
            </a:r>
            <a:r>
              <a:rPr lang="en-US" sz="2800" dirty="0" smtClean="0">
                <a:latin typeface="Times New Roman" pitchFamily="18" charset="0"/>
              </a:rPr>
              <a:t> – physical activity that requires people to move their own weight.</a:t>
            </a:r>
            <a:br>
              <a:rPr lang="en-US" sz="2800" dirty="0" smtClean="0">
                <a:latin typeface="Times New Roman" pitchFamily="18" charset="0"/>
              </a:rPr>
            </a:b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04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a:bodyPr>
          <a:lstStyle/>
          <a:p>
            <a:r>
              <a:rPr lang="en-US" sz="5400" b="1" dirty="0"/>
              <a:t>Benefits of Physical Activity</a:t>
            </a:r>
          </a:p>
        </p:txBody>
      </p:sp>
      <p:pic>
        <p:nvPicPr>
          <p:cNvPr id="36871" name="Picture 7" descr="fah44221_0104"/>
          <p:cNvPicPr>
            <a:picLocks noGrp="1" noChangeAspect="1" noChangeArrowheads="1"/>
          </p:cNvPicPr>
          <p:nvPr>
            <p:ph idx="1"/>
          </p:nvPr>
        </p:nvPicPr>
        <p:blipFill>
          <a:blip r:embed="rId2"/>
          <a:srcRect/>
          <a:stretch>
            <a:fillRect/>
          </a:stretch>
        </p:blipFill>
        <p:spPr>
          <a:xfrm>
            <a:off x="0" y="1295400"/>
            <a:ext cx="9144000" cy="6019800"/>
          </a:xfrm>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Surf-inspired-modern-lifestyle-for-relaxed-living-5.jpg"/>
          <p:cNvPicPr>
            <a:picLocks noChangeAspect="1" noChangeArrowheads="1"/>
          </p:cNvPicPr>
          <p:nvPr/>
        </p:nvPicPr>
        <p:blipFill>
          <a:blip r:embed="rId2"/>
          <a:srcRect/>
          <a:stretch>
            <a:fillRect/>
          </a:stretch>
        </p:blipFill>
        <p:spPr bwMode="auto">
          <a:xfrm>
            <a:off x="0" y="0"/>
            <a:ext cx="9144000" cy="7162800"/>
          </a:xfrm>
          <a:prstGeom prst="rect">
            <a:avLst/>
          </a:prstGeom>
          <a:noFill/>
        </p:spPr>
      </p:pic>
      <p:sp>
        <p:nvSpPr>
          <p:cNvPr id="9219" name="Rectangle 3"/>
          <p:cNvSpPr>
            <a:spLocks noGrp="1" noChangeArrowheads="1"/>
          </p:cNvSpPr>
          <p:nvPr>
            <p:ph type="body" idx="1"/>
          </p:nvPr>
        </p:nvSpPr>
        <p:spPr>
          <a:xfrm>
            <a:off x="0" y="0"/>
            <a:ext cx="9144000" cy="6858000"/>
          </a:xfrm>
        </p:spPr>
        <p:txBody>
          <a:bodyPr/>
          <a:lstStyle/>
          <a:p>
            <a:pPr algn="ctr">
              <a:lnSpc>
                <a:spcPct val="90000"/>
              </a:lnSpc>
              <a:buNone/>
            </a:pPr>
            <a:r>
              <a:rPr lang="en-US" sz="6600" dirty="0" smtClean="0">
                <a:latin typeface="Algerian" pitchFamily="82" charset="0"/>
              </a:rPr>
              <a:t>HEALTH BENEFITS </a:t>
            </a:r>
          </a:p>
          <a:p>
            <a:pPr>
              <a:lnSpc>
                <a:spcPct val="90000"/>
              </a:lnSpc>
              <a:buNone/>
            </a:pPr>
            <a:endParaRPr lang="en-US" dirty="0" smtClean="0"/>
          </a:p>
          <a:p>
            <a:pPr algn="just">
              <a:lnSpc>
                <a:spcPct val="90000"/>
              </a:lnSpc>
            </a:pPr>
            <a:r>
              <a:rPr lang="en-US" sz="3600" dirty="0" smtClean="0">
                <a:solidFill>
                  <a:srgbClr val="C00000"/>
                </a:solidFill>
              </a:rPr>
              <a:t>People </a:t>
            </a:r>
            <a:r>
              <a:rPr lang="en-US" sz="3600" dirty="0">
                <a:solidFill>
                  <a:srgbClr val="C00000"/>
                </a:solidFill>
              </a:rPr>
              <a:t>who are usually inactive can improve their health and wellness by becoming even moderately active on a regular basis</a:t>
            </a:r>
          </a:p>
          <a:p>
            <a:pPr algn="just">
              <a:lnSpc>
                <a:spcPct val="90000"/>
              </a:lnSpc>
            </a:pPr>
            <a:r>
              <a:rPr lang="en-US" sz="3600" dirty="0">
                <a:solidFill>
                  <a:srgbClr val="C00000"/>
                </a:solidFill>
              </a:rPr>
              <a:t>Physical activity need not be strenuous to achieve health benefits</a:t>
            </a:r>
          </a:p>
          <a:p>
            <a:pPr algn="just">
              <a:lnSpc>
                <a:spcPct val="90000"/>
              </a:lnSpc>
            </a:pPr>
            <a:r>
              <a:rPr lang="en-US" sz="3600" dirty="0">
                <a:solidFill>
                  <a:srgbClr val="C00000"/>
                </a:solidFill>
              </a:rPr>
              <a:t>Greater health benefits can be achieved by increasing the amount of physical activity</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0" y="304800"/>
            <a:ext cx="9144000" cy="5943600"/>
          </a:xfrm>
        </p:spPr>
        <p:txBody>
          <a:bodyPr>
            <a:normAutofit/>
          </a:bodyPr>
          <a:lstStyle/>
          <a:p>
            <a:pPr algn="just"/>
            <a:r>
              <a:rPr lang="en-US" sz="3600" dirty="0"/>
              <a:t>To produce health benefits, the intensity, duration, and frequency of activity is less than that required to produce improved fitness.</a:t>
            </a:r>
          </a:p>
          <a:p>
            <a:pPr algn="just"/>
            <a:r>
              <a:rPr lang="en-US" sz="3600" dirty="0"/>
              <a:t>Improved fitness is measured by how much exercise you can do.  Improved health is measured by improved physiologic function of body systems.</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TotalTime>
  <Words>351</Words>
  <Application>Microsoft Office PowerPoint</Application>
  <PresentationFormat>On-screen Show (4:3)</PresentationFormat>
  <Paragraphs>36</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Physical Activity</vt:lpstr>
      <vt:lpstr>Physical Activity</vt:lpstr>
      <vt:lpstr>Slide 3</vt:lpstr>
      <vt:lpstr>Physical activity is defined by its duration, intensity, and frequency</vt:lpstr>
      <vt:lpstr>Slide 5</vt:lpstr>
      <vt:lpstr>Lifestyle – physical activity typically performed on a routine basis (e.g., walking, climbing stairs, mowing or raking the yard), which is usually light to moderate in intensity. Physical activity play – play activity that requires substantial energy expenditure (e.g., playing tag, jumping rope). Play – activity with flexible rules, usually self-selected, for the purpose of having fun. Sports – physical activity that involves competition, scorekeeping, rules, and an outcome that cannot be predetermined. There are two categories of sports: individual and team. Weight-bearing – physical activity that requires people to move their own weight. </vt:lpstr>
      <vt:lpstr>Benefits of Physical Activity</vt:lpstr>
      <vt:lpstr>Slide 8</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Physical Fitness</dc:title>
  <dc:creator>user</dc:creator>
  <cp:lastModifiedBy>user</cp:lastModifiedBy>
  <cp:revision>21</cp:revision>
  <dcterms:created xsi:type="dcterms:W3CDTF">2006-08-16T00:00:00Z</dcterms:created>
  <dcterms:modified xsi:type="dcterms:W3CDTF">2016-05-30T06:41:35Z</dcterms:modified>
</cp:coreProperties>
</file>